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5"/>
    <p:restoredTop sz="96327"/>
  </p:normalViewPr>
  <p:slideViewPr>
    <p:cSldViewPr snapToGrid="0" snapToObjects="1">
      <p:cViewPr varScale="1">
        <p:scale>
          <a:sx n="209" d="100"/>
          <a:sy n="209" d="100"/>
        </p:scale>
        <p:origin x="4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9650E-27DF-E629-72A7-60235C8D5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Analysis of Crime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C91B1-8D7C-0B2F-9F34-0A3264C3C1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Rayhan Aurelio</a:t>
            </a:r>
          </a:p>
        </p:txBody>
      </p:sp>
    </p:spTree>
    <p:extLst>
      <p:ext uri="{BB962C8B-B14F-4D97-AF65-F5344CB8AC3E}">
        <p14:creationId xmlns:p14="http://schemas.microsoft.com/office/powerpoint/2010/main" val="1791421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7392-04E9-D528-2617-D4CD950A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5DEF8-C057-8BFB-E7B7-7C1CF6BF6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we will be looking at the firearm statistics of the city of LA, and see how they compare to the national average. </a:t>
            </a:r>
          </a:p>
          <a:p>
            <a:r>
              <a:rPr lang="en-US" dirty="0"/>
              <a:t>Overall, California is the 7th safest state in regards to gun violence at a rate of 7.9 compared to the national average of 13.55. [3]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D078-2C26-6C86-47A6-C6C12E4D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235" y="4305296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68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4AA26A-33D3-8151-ADD5-D84D5A421352}"/>
              </a:ext>
            </a:extLst>
          </p:cNvPr>
          <p:cNvSpPr txBox="1"/>
          <p:nvPr/>
        </p:nvSpPr>
        <p:spPr>
          <a:xfrm>
            <a:off x="248478" y="487017"/>
            <a:ext cx="36774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the past 2 years, the city saw 20,752 firearm related incidents a rate of 4.67%, and assuming that all of them result in death as the previous slide, places Los Angeles way below California’s firearm related deaths.</a:t>
            </a:r>
          </a:p>
          <a:p>
            <a:pPr marL="285750" indent="-285750">
              <a:buFontTx/>
              <a:buChar char="-"/>
            </a:pPr>
            <a:r>
              <a:rPr lang="en-US" dirty="0"/>
              <a:t>Out of all of the firearm related incidents, hand guns seems to be favored by criminals (10,156 incidents), which might be due to it’s convenience and ease of concealment.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070B1-0863-C988-9354-75B8B0D24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48" y="362778"/>
            <a:ext cx="6159553" cy="6132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E4320-E825-2585-A66A-CD9EC72B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31" y="4525197"/>
            <a:ext cx="3112052" cy="208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9C66F-2298-AAB9-C20B-82F7AF95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930" y="2653747"/>
            <a:ext cx="6791738" cy="3820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4CDB1A-84B1-8B2B-6FAC-E3C7FE001EDE}"/>
              </a:ext>
            </a:extLst>
          </p:cNvPr>
          <p:cNvSpPr txBox="1"/>
          <p:nvPr/>
        </p:nvSpPr>
        <p:spPr>
          <a:xfrm>
            <a:off x="1808922" y="944217"/>
            <a:ext cx="7007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29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6095-A21A-F7A9-6B35-646A90B1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0878-5399-1DD4-7127-ADE4E63A1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1)https://</a:t>
            </a:r>
            <a:r>
              <a:rPr lang="en-US" dirty="0" err="1"/>
              <a:t>www.census.gov</a:t>
            </a:r>
            <a:r>
              <a:rPr lang="en-US" dirty="0"/>
              <a:t>/</a:t>
            </a:r>
            <a:r>
              <a:rPr lang="en-US" dirty="0" err="1"/>
              <a:t>quickfacts</a:t>
            </a:r>
            <a:r>
              <a:rPr lang="en-US" dirty="0"/>
              <a:t>/fact/table/</a:t>
            </a:r>
            <a:r>
              <a:rPr lang="en-US" dirty="0" err="1"/>
              <a:t>losangelescitycalifornia</a:t>
            </a:r>
            <a:r>
              <a:rPr lang="en-US" dirty="0"/>
              <a:t>/POP010220</a:t>
            </a:r>
          </a:p>
          <a:p>
            <a:pPr marL="0" indent="0">
              <a:buNone/>
            </a:pPr>
            <a:r>
              <a:rPr lang="en-US" dirty="0"/>
              <a:t>2)https://</a:t>
            </a:r>
            <a:r>
              <a:rPr lang="en-US" dirty="0" err="1"/>
              <a:t>data.lacity.org</a:t>
            </a:r>
            <a:r>
              <a:rPr lang="en-US" dirty="0"/>
              <a:t>/Public-Safety/Crime-Data-from-2020-to-Present/2nrs-mtv8</a:t>
            </a:r>
          </a:p>
          <a:p>
            <a:pPr marL="0" indent="0">
              <a:buNone/>
            </a:pPr>
            <a:r>
              <a:rPr lang="en-US" dirty="0"/>
              <a:t>3)https://</a:t>
            </a:r>
            <a:r>
              <a:rPr lang="en-US" dirty="0" err="1"/>
              <a:t>worldpopulationreview.com</a:t>
            </a:r>
            <a:r>
              <a:rPr lang="en-US" dirty="0"/>
              <a:t>/state-rankings/gun-violence-by-state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5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C0F8-A71C-6259-FBE4-96A15B55E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E9B1A-57F2-6132-3BB0-AFF5CAB2F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7917027" cy="24836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dataset that we will use for this project contains information of every single arrest, that took place in the city of Los Angeles between the Years 2020 and 2022.</a:t>
            </a:r>
          </a:p>
          <a:p>
            <a:r>
              <a:rPr lang="en-US" dirty="0"/>
              <a:t>As of 2020, there are roughly 4 million people living in LA. [1]</a:t>
            </a:r>
          </a:p>
          <a:p>
            <a:r>
              <a:rPr lang="en-US" dirty="0"/>
              <a:t>The dataset contains attributes of every single report including the details of the victim and the premise of the incident, there are a total of 445,167 rows in this dataset[2]</a:t>
            </a:r>
          </a:p>
          <a:p>
            <a:r>
              <a:rPr lang="en-US" dirty="0"/>
              <a:t>PostgreSQL and Tableau will be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86D9A-CF81-4F3A-E248-16DD2A16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182" y="4520095"/>
            <a:ext cx="3048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8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7DBED-BE77-D952-A426-04B738C1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in danger?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7DED7-89B3-CDCA-66C4-BE879C85A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8036296" cy="3599316"/>
          </a:xfrm>
        </p:spPr>
        <p:txBody>
          <a:bodyPr/>
          <a:lstStyle/>
          <a:p>
            <a:r>
              <a:rPr lang="en-US" dirty="0"/>
              <a:t>The city is divided into 21 zones.</a:t>
            </a:r>
          </a:p>
          <a:p>
            <a:r>
              <a:rPr lang="en-US" dirty="0"/>
              <a:t>Therefore, on average there are roughly 21,000 reports in every zone.</a:t>
            </a:r>
          </a:p>
          <a:p>
            <a:r>
              <a:rPr lang="en-US" dirty="0"/>
              <a:t>Disclaimer: I am purely looking at the statistics of this dataset, and do not condone any form of discrimination against the people living in 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1C687-661C-3BA9-7AD5-477F156E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470" y="2266122"/>
            <a:ext cx="2803424" cy="401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6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BC5B2-410D-DC1C-A5B1-38DFFD9D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658150"/>
            <a:ext cx="4671391" cy="5749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959AF-4602-4A86-46CF-6C733888A919}"/>
              </a:ext>
            </a:extLst>
          </p:cNvPr>
          <p:cNvSpPr txBox="1"/>
          <p:nvPr/>
        </p:nvSpPr>
        <p:spPr>
          <a:xfrm>
            <a:off x="5168348" y="658150"/>
            <a:ext cx="6589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Zone 12 (77</a:t>
            </a:r>
            <a:r>
              <a:rPr lang="en-US" baseline="30000" dirty="0"/>
              <a:t>th</a:t>
            </a:r>
            <a:r>
              <a:rPr lang="en-US" dirty="0"/>
              <a:t> Street) saw the most number of reports filed at 28,939 (6.50%) within the 2 years.</a:t>
            </a:r>
          </a:p>
          <a:p>
            <a:pPr marL="285750" indent="-285750">
              <a:buFontTx/>
              <a:buChar char="-"/>
            </a:pPr>
            <a:r>
              <a:rPr lang="en-US" dirty="0"/>
              <a:t>Zone 16 (Foothill) saw the least number of reports filed at 15,657 (3.52%) within the 2 years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5CC4-9A72-FE56-C9DE-C29D9CC69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4" y="2215493"/>
            <a:ext cx="3210256" cy="1827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F7D43-D7B3-46BA-CFE6-85DA29B8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057" y="4043466"/>
            <a:ext cx="3080344" cy="27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4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7C2D-7A0A-B332-1CA1-97C79351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Discrimination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8B656-90FB-BCF8-C164-0B8A9AB25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next be looking into the statistics of the victim in each report and check to see whether or not a certain group of people are being discriminated against (sex, and ethnicity).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89137-2AD3-46B3-42F6-E0D4830D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661" y="3581401"/>
            <a:ext cx="4669734" cy="31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5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3BEE-469B-4EE9-C808-5A10D2BC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03" y="213691"/>
            <a:ext cx="4740446" cy="6430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BDB8BC-0C9A-51D0-2204-9B7C7CEDEB24}"/>
              </a:ext>
            </a:extLst>
          </p:cNvPr>
          <p:cNvSpPr txBox="1"/>
          <p:nvPr/>
        </p:nvSpPr>
        <p:spPr>
          <a:xfrm>
            <a:off x="5029200" y="213691"/>
            <a:ext cx="212697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- Other Asian </a:t>
            </a:r>
          </a:p>
          <a:p>
            <a:r>
              <a:rPr lang="en-US" dirty="0"/>
              <a:t>B - Black </a:t>
            </a:r>
          </a:p>
          <a:p>
            <a:r>
              <a:rPr lang="en-US" dirty="0"/>
              <a:t>C - Chinese </a:t>
            </a:r>
          </a:p>
          <a:p>
            <a:r>
              <a:rPr lang="en-US" dirty="0"/>
              <a:t>D - Cambodian </a:t>
            </a:r>
          </a:p>
          <a:p>
            <a:r>
              <a:rPr lang="en-US" dirty="0"/>
              <a:t>F - Filipino </a:t>
            </a:r>
          </a:p>
          <a:p>
            <a:r>
              <a:rPr lang="en-US" dirty="0"/>
              <a:t>G - Guamanian </a:t>
            </a:r>
          </a:p>
          <a:p>
            <a:r>
              <a:rPr lang="en-US" dirty="0"/>
              <a:t>H - Hispanic/Latin/Mexican </a:t>
            </a:r>
          </a:p>
          <a:p>
            <a:r>
              <a:rPr lang="en-US" dirty="0"/>
              <a:t>I - American Indian/Alaskan Native </a:t>
            </a:r>
          </a:p>
          <a:p>
            <a:r>
              <a:rPr lang="en-US" dirty="0"/>
              <a:t>J - Japanese </a:t>
            </a:r>
          </a:p>
          <a:p>
            <a:r>
              <a:rPr lang="en-US" dirty="0"/>
              <a:t>K - Korean </a:t>
            </a:r>
          </a:p>
          <a:p>
            <a:r>
              <a:rPr lang="en-US" dirty="0"/>
              <a:t>L - Laotian </a:t>
            </a:r>
          </a:p>
          <a:p>
            <a:r>
              <a:rPr lang="en-US" dirty="0"/>
              <a:t>O - Other </a:t>
            </a:r>
          </a:p>
          <a:p>
            <a:r>
              <a:rPr lang="en-US" dirty="0"/>
              <a:t>P - Pacific Islander S - Samoan </a:t>
            </a:r>
          </a:p>
          <a:p>
            <a:r>
              <a:rPr lang="en-US" dirty="0"/>
              <a:t>U - Hawaiian </a:t>
            </a:r>
          </a:p>
          <a:p>
            <a:r>
              <a:rPr lang="en-US" dirty="0"/>
              <a:t>V - Vietnamese </a:t>
            </a:r>
          </a:p>
          <a:p>
            <a:r>
              <a:rPr lang="en-US" dirty="0"/>
              <a:t>W - White </a:t>
            </a:r>
          </a:p>
          <a:p>
            <a:r>
              <a:rPr lang="en-US" dirty="0"/>
              <a:t>X - Unknown </a:t>
            </a:r>
          </a:p>
          <a:p>
            <a:r>
              <a:rPr lang="en-US" dirty="0"/>
              <a:t>Z - Asian Indian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588C4-0A8B-3C76-4F2F-8EECA93EFE55}"/>
              </a:ext>
            </a:extLst>
          </p:cNvPr>
          <p:cNvSpPr txBox="1"/>
          <p:nvPr/>
        </p:nvSpPr>
        <p:spPr>
          <a:xfrm>
            <a:off x="137698" y="2291183"/>
            <a:ext cx="47310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As we can see from the visualization, victims are more likely to be male than female (191,300 vs. 165,386) </a:t>
            </a:r>
          </a:p>
          <a:p>
            <a:pPr marL="285750" indent="-285750">
              <a:buFontTx/>
              <a:buChar char="-"/>
            </a:pPr>
            <a:r>
              <a:rPr lang="en-US" dirty="0"/>
              <a:t>Both sexes also exhibit a similar trend in the ethnic background of each victim.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Hispanics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Caucasians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African Americans</a:t>
            </a:r>
          </a:p>
        </p:txBody>
      </p:sp>
    </p:spTree>
    <p:extLst>
      <p:ext uri="{BB962C8B-B14F-4D97-AF65-F5344CB8AC3E}">
        <p14:creationId xmlns:p14="http://schemas.microsoft.com/office/powerpoint/2010/main" val="84854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C0F4-FAD7-AC10-927F-C0D7CD56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crime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A4569-0154-8B39-7A84-428F833FF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25" y="2450984"/>
            <a:ext cx="3549718" cy="3520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4E6E0-7095-089A-BB71-82A897C8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2450984"/>
            <a:ext cx="571500" cy="132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BED81-D88B-BA1E-2390-90D9C07CA89F}"/>
              </a:ext>
            </a:extLst>
          </p:cNvPr>
          <p:cNvSpPr txBox="1"/>
          <p:nvPr/>
        </p:nvSpPr>
        <p:spPr>
          <a:xfrm>
            <a:off x="3981450" y="3876261"/>
            <a:ext cx="2528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Adult Arrested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Adult Other</a:t>
            </a:r>
          </a:p>
          <a:p>
            <a:pPr marL="285750" indent="-285750">
              <a:buFontTx/>
              <a:buChar char="-"/>
            </a:pPr>
            <a:r>
              <a:rPr lang="en-US" dirty="0"/>
              <a:t>Investigation Continued</a:t>
            </a:r>
          </a:p>
          <a:p>
            <a:pPr marL="285750" indent="-285750">
              <a:buFontTx/>
              <a:buChar char="-"/>
            </a:pPr>
            <a:r>
              <a:rPr lang="en-US" dirty="0"/>
              <a:t>Juvenile Arrested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Juvenile Other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38E04-4F4B-6294-819A-B1D238DCA3D9}"/>
              </a:ext>
            </a:extLst>
          </p:cNvPr>
          <p:cNvSpPr txBox="1"/>
          <p:nvPr/>
        </p:nvSpPr>
        <p:spPr>
          <a:xfrm>
            <a:off x="6937513" y="2375452"/>
            <a:ext cx="4850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crimes end up with the investigation being continued, and only 41,471 reports end up in arrests.</a:t>
            </a:r>
          </a:p>
        </p:txBody>
      </p:sp>
    </p:spTree>
    <p:extLst>
      <p:ext uri="{BB962C8B-B14F-4D97-AF65-F5344CB8AC3E}">
        <p14:creationId xmlns:p14="http://schemas.microsoft.com/office/powerpoint/2010/main" val="297146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EF60-2C82-4E36-4DC9-A8FE234D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Expecting the worst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635C6-8BC1-C965-6804-084673D10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next be looking at the most occurring crime in the city within the past 2 years, and check the premise at which it is occurring.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ED566-1F4D-FEFF-0DE2-B921ADDD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244" y="4136531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8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7D8CD-CBA4-3EAB-7331-3C1E4F211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4" y="525630"/>
            <a:ext cx="6739693" cy="580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AC39C5-4311-BF2D-E1D9-CFAC783E30A3}"/>
              </a:ext>
            </a:extLst>
          </p:cNvPr>
          <p:cNvSpPr txBox="1"/>
          <p:nvPr/>
        </p:nvSpPr>
        <p:spPr>
          <a:xfrm>
            <a:off x="7056783" y="525630"/>
            <a:ext cx="32302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street seems to be the most popular place for criminal activity:</a:t>
            </a:r>
          </a:p>
          <a:p>
            <a:endParaRPr lang="en-US" dirty="0"/>
          </a:p>
          <a:p>
            <a:r>
              <a:rPr lang="en-US" dirty="0"/>
              <a:t>Reason: There are various types of crime that can occur here.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Car/</a:t>
            </a:r>
            <a:r>
              <a:rPr lang="en-US" dirty="0" err="1"/>
              <a:t>motorjacking</a:t>
            </a:r>
            <a:endParaRPr lang="en-US" dirty="0"/>
          </a:p>
          <a:p>
            <a:pPr lvl="1"/>
            <a:r>
              <a:rPr lang="en-US" dirty="0"/>
              <a:t>Drug dealing</a:t>
            </a:r>
          </a:p>
          <a:p>
            <a:pPr lvl="1"/>
            <a:r>
              <a:rPr lang="en-US" dirty="0"/>
              <a:t>Mugging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6D077-D0A0-985D-EDB8-3786E5AE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51" y="4208067"/>
            <a:ext cx="3545233" cy="22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833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71</TotalTime>
  <Words>619</Words>
  <Application>Microsoft Macintosh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Trebuchet MS</vt:lpstr>
      <vt:lpstr>Berlin</vt:lpstr>
      <vt:lpstr>An Analysis of Crime</vt:lpstr>
      <vt:lpstr>Background</vt:lpstr>
      <vt:lpstr>Am I in danger?</vt:lpstr>
      <vt:lpstr>PowerPoint Presentation</vt:lpstr>
      <vt:lpstr>Discrimination Scale</vt:lpstr>
      <vt:lpstr>PowerPoint Presentation</vt:lpstr>
      <vt:lpstr>Status of crime</vt:lpstr>
      <vt:lpstr>Expecting the worst</vt:lpstr>
      <vt:lpstr>PowerPoint Presentation</vt:lpstr>
      <vt:lpstr>GUNS!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Crime</dc:title>
  <dc:creator>Rayhan Aurelio</dc:creator>
  <cp:lastModifiedBy>Rayhan Aurelio</cp:lastModifiedBy>
  <cp:revision>1</cp:revision>
  <dcterms:created xsi:type="dcterms:W3CDTF">2022-04-24T21:07:35Z</dcterms:created>
  <dcterms:modified xsi:type="dcterms:W3CDTF">2022-04-24T22:19:34Z</dcterms:modified>
</cp:coreProperties>
</file>